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9AA3C7"/>
                </a:solidFill>
                <a:latin typeface="Arial"/>
              </a:defRPr>
            </a:pPr>
            <a:r>
              <a:rPr sz="1100" b="0" i="0" u="none" strike="noStrike">
                <a:solidFill>
                  <a:srgbClr val="9AA3C7"/>
                </a:solidFill>
                <a:latin typeface="Arial"/>
              </a:rPr>
              <a:t>Typical speed (tokens/sec)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tok/s</c:v>
                </c:pt>
              </c:strCache>
            </c:strRef>
          </c:tx>
          <c:spPr>
            <a:solidFill>
              <a:srgbClr val="5161F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ECEFF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CPU / 8GB</c:v>
                  </c:pt>
                  <c:pt idx="1">
                    <c:v>8GB VRAM</c:v>
                  </c:pt>
                  <c:pt idx="2">
                    <c:v>12–16GB</c:v>
                  </c:pt>
                  <c:pt idx="3">
                    <c:v>24GB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40</c:v>
                </c:pt>
                <c:pt idx="2">
                  <c:v>50</c:v>
                </c:pt>
                <c:pt idx="3">
                  <c:v>60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ECEFF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50" b="0" i="0" u="none" strike="noStrike">
                <a:solidFill>
                  <a:srgbClr val="9AA3C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2C376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7B85AE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A2247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Welcome. This is a hands-on guide to building an AI second brain with Hermes Agent. The whole talk is organised around a colour-coded journey: Set up, Build, Use, Extend, Sharpen, Go. Emphasise: you learn this by doing, not by watching.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two ideas explain most performance questions. If they remember nothing else technical, remember: inference is memory-bound, and quantization trades a little quality for a lot of speed and fit.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 pattern: free cloud to learn, then move the wiki to local once it holds things you'd rather keep on your machine. Security aside: never paste secrets; beware hidden instructions in ingested docs.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Initialise is the key one — forcing the agent to read the skill first produces correctly structured pages. This is where it stops being a chatbot and starts being a wiki.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Encourage a daily habit: capture what you struggle with, then ask. The 'ask' step is what reveals the second-brain value — synthesis across 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two turn a tool into infrastructure. Telegram makes capture frictionless; the cron job means the wiki grows even when you're not touching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real gotchas from building it. The compression one is the sneakiest — it masquerades as model failure. Share the war stories; they stick.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with energy. The whole point: fluency in service of doing good. Start small, stay curious, build something that helps. Then point them to the guide and the interactive mind map.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expectations up front. The point is not to memorise tool names — it's to build durable intuition and a learn-by-doing habit. The second brain you build today is the antidote to the churn.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the compounding effect: it's not just storage, it's synthesis. Over months the cross-links surface connections you'd never make manually. Mention Obsidian to view the [[wikilinks]] as a graph.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pedagogical heart. AI fluency is about thinking further, not thinking less. The wiki rewards engagement — it deepens understanding you already worked for.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the arc quickly: Set up gets Hermes and a model running; Build wires the wiki; Use is capture and ask; Extend adds messaging and automation; Sharpen is upkeep; Go is impact. Colours recur everywhere.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desktop/terminal fork repeats inside several steps. Reassure GUI users they only touch the terminal once (to set the wiki path). CLI users get the same via hermes config.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Beginners: cloud-first. Get the loop working today; move to local later if privacy matters. The 64K rule is the one constraint that trips people up with small local models.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Stress the stacking idea: combine free tiers. And the privacy caveat — for a personal knowledge base that matters, which motivates the local option next.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at the sweet spot: a 12–14B model on 12–16GB VRAM. Note big context eats memory, so a model that fits at 4K may not at 64K. CPU-only works but is slow.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image-9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309360" y="1188720"/>
            <a:ext cx="1463040" cy="-457200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309360" y="1188720"/>
            <a:ext cx="1097280" cy="822960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731520"/>
            <a:ext cx="1005840" cy="822960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406640" y="2011680"/>
            <a:ext cx="1371600" cy="-457200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406640" y="2011680"/>
            <a:ext cx="-822960" cy="548640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778240" y="1554480"/>
            <a:ext cx="-274320" cy="1097280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583680" y="2560320"/>
            <a:ext cx="1920240" cy="91440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153912" y="1033272"/>
            <a:ext cx="310896" cy="310896"/>
          </a:xfrm>
          <a:prstGeom prst="ellipse">
            <a:avLst/>
          </a:prstGeom>
          <a:solidFill>
            <a:srgbClr val="F5C451">
              <a:alpha val="85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7680960" y="640080"/>
            <a:ext cx="182880" cy="182880"/>
          </a:xfrm>
          <a:prstGeom prst="ellipse">
            <a:avLst/>
          </a:prstGeom>
          <a:solidFill>
            <a:srgbClr val="5161FF">
              <a:alpha val="65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7315200" y="1920240"/>
            <a:ext cx="182880" cy="182880"/>
          </a:xfrm>
          <a:prstGeom prst="ellipse">
            <a:avLst/>
          </a:prstGeom>
          <a:solidFill>
            <a:srgbClr val="5161FF">
              <a:alpha val="65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8686800" y="1463040"/>
            <a:ext cx="182880" cy="182880"/>
          </a:xfrm>
          <a:prstGeom prst="ellipse">
            <a:avLst/>
          </a:prstGeom>
          <a:solidFill>
            <a:srgbClr val="5161FF">
              <a:alpha val="65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6492240" y="2468880"/>
            <a:ext cx="182880" cy="182880"/>
          </a:xfrm>
          <a:prstGeom prst="ellipse">
            <a:avLst/>
          </a:prstGeom>
          <a:solidFill>
            <a:srgbClr val="5161F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8412480" y="2560320"/>
            <a:ext cx="182880" cy="182880"/>
          </a:xfrm>
          <a:prstGeom prst="ellipse">
            <a:avLst/>
          </a:prstGeom>
          <a:solidFill>
            <a:srgbClr val="5161FF">
              <a:alpha val="65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12344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AI-FLUENCY · LLM-WIKI · HERMES AGENT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03504" y="1600200"/>
            <a:ext cx="7863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Build a Second Brain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603504" y="246888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5161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with Hermes Agent</a:t>
            </a:r>
            <a:endParaRPr lang="en-US" sz="4000" dirty="0"/>
          </a:p>
        </p:txBody>
      </p:sp>
      <p:sp>
        <p:nvSpPr>
          <p:cNvPr id="18" name="Text 16"/>
          <p:cNvSpPr/>
          <p:nvPr/>
        </p:nvSpPr>
        <p:spPr>
          <a:xfrm>
            <a:off x="640080" y="3429000"/>
            <a:ext cx="6583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personal, interlinked knowledge base you grow by doing — set it up on your own machine, feed it what you learn, and let it compound.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640080" y="4526280"/>
            <a:ext cx="1219200" cy="292608"/>
          </a:xfrm>
          <a:prstGeom prst="roundRect">
            <a:avLst>
              <a:gd name="adj" fmla="val 15625"/>
            </a:avLst>
          </a:prstGeom>
          <a:solidFill>
            <a:srgbClr val="5161FF">
              <a:alpha val="88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4526280"/>
            <a:ext cx="121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E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969008" y="4526280"/>
            <a:ext cx="1219200" cy="292608"/>
          </a:xfrm>
          <a:prstGeom prst="roundRect">
            <a:avLst>
              <a:gd name="adj" fmla="val 15625"/>
            </a:avLst>
          </a:prstGeom>
          <a:solidFill>
            <a:srgbClr val="3FCF8E">
              <a:alpha val="88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1969008" y="4526280"/>
            <a:ext cx="121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E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297936" y="4526280"/>
            <a:ext cx="1219200" cy="292608"/>
          </a:xfrm>
          <a:prstGeom prst="roundRect">
            <a:avLst>
              <a:gd name="adj" fmla="val 15625"/>
            </a:avLst>
          </a:prstGeom>
          <a:solidFill>
            <a:srgbClr val="F2A154">
              <a:alpha val="88000"/>
            </a:srgbClr>
          </a:solidFill>
          <a:ln/>
        </p:spPr>
      </p:sp>
      <p:sp>
        <p:nvSpPr>
          <p:cNvPr id="24" name="Text 22"/>
          <p:cNvSpPr/>
          <p:nvPr/>
        </p:nvSpPr>
        <p:spPr>
          <a:xfrm>
            <a:off x="3297936" y="4526280"/>
            <a:ext cx="121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E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626864" y="4526280"/>
            <a:ext cx="1219200" cy="292608"/>
          </a:xfrm>
          <a:prstGeom prst="roundRect">
            <a:avLst>
              <a:gd name="adj" fmla="val 15625"/>
            </a:avLst>
          </a:prstGeom>
          <a:solidFill>
            <a:srgbClr val="A98BFF">
              <a:alpha val="88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4626864" y="4526280"/>
            <a:ext cx="121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E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Extend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955792" y="4526280"/>
            <a:ext cx="1219200" cy="292608"/>
          </a:xfrm>
          <a:prstGeom prst="roundRect">
            <a:avLst>
              <a:gd name="adj" fmla="val 15625"/>
            </a:avLst>
          </a:prstGeom>
          <a:solidFill>
            <a:srgbClr val="8A93BD">
              <a:alpha val="8800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5955792" y="4526280"/>
            <a:ext cx="121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E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Sharpen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284720" y="4526280"/>
            <a:ext cx="1219200" cy="292608"/>
          </a:xfrm>
          <a:prstGeom prst="roundRect">
            <a:avLst>
              <a:gd name="adj" fmla="val 15625"/>
            </a:avLst>
          </a:prstGeom>
          <a:solidFill>
            <a:srgbClr val="F5C451">
              <a:alpha val="88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7284720" y="4526280"/>
            <a:ext cx="121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E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8A93B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FUNDAMENTALS THAT DON'T GO STALE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Why GPUs win, and why quantization helps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66928" y="1554480"/>
            <a:ext cx="3840480" cy="2926080"/>
          </a:xfrm>
          <a:prstGeom prst="roundRect">
            <a:avLst>
              <a:gd name="adj" fmla="val 3125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1828800"/>
            <a:ext cx="603504" cy="603504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159" y="1985711"/>
            <a:ext cx="289682" cy="28968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901952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Memory-bandwidth bound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877824" y="2651760"/>
            <a:ext cx="32461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8000"/>
              </a:lnSpc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token reads the whole model from memory. The maths is trivial; the limit is how fast memory feeds the chip — so high-bandwidth GPU VRAM beats system RAM, and Apple Silicon's unified memory punches above CPUs.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4681728" y="1554480"/>
            <a:ext cx="3840480" cy="2926080"/>
          </a:xfrm>
          <a:prstGeom prst="roundRect">
            <a:avLst>
              <a:gd name="adj" fmla="val 3125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956048" y="1828800"/>
            <a:ext cx="603504" cy="603504"/>
          </a:xfrm>
          <a:prstGeom prst="roundRect">
            <a:avLst>
              <a:gd name="adj" fmla="val 26000"/>
            </a:avLst>
          </a:prstGeom>
          <a:solidFill>
            <a:srgbClr val="3FCF8E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59" y="1985711"/>
            <a:ext cx="289682" cy="28968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669280" y="1901952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Quantization (Q4_K_M)</a:t>
            </a:r>
            <a:endParaRPr lang="en-US" sz="1450" dirty="0"/>
          </a:p>
        </p:txBody>
      </p:sp>
      <p:sp>
        <p:nvSpPr>
          <p:cNvPr id="13" name="Text 9"/>
          <p:cNvSpPr/>
          <p:nvPr/>
        </p:nvSpPr>
        <p:spPr>
          <a:xfrm>
            <a:off x="4992624" y="2651760"/>
            <a:ext cx="32461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8000"/>
              </a:lnSpc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Stores weights at 4-bit: ~75% smaller and faster (less to stream). Q8 ≈ near-original but 2× size; Q2/Q3 degrade. Rule: a smaller model at Q4 beats a bigger one crushed to Q2/Q3.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CORE TRADE-OFF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Privacy vs speed vs quality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66928" y="1371600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can't max all three — pick your point. Choose by what your wiki holds.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566928" y="1828800"/>
            <a:ext cx="2468880" cy="2697480"/>
          </a:xfrm>
          <a:prstGeom prst="roundRect">
            <a:avLst>
              <a:gd name="adj" fmla="val 3704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499616" y="2048256"/>
            <a:ext cx="585216" cy="585216"/>
          </a:xfrm>
          <a:prstGeom prst="roundRect">
            <a:avLst>
              <a:gd name="adj" fmla="val 26000"/>
            </a:avLst>
          </a:prstGeom>
          <a:solidFill>
            <a:srgbClr val="3FCF8E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1772" y="2200412"/>
            <a:ext cx="280904" cy="28090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66928" y="27432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768096" y="312724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1618488" y="312724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3FCF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Highest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768096" y="345643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1618488" y="345643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3FCF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Hardware-bound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768096" y="378561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1618488" y="3785616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3FCF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fits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768096" y="41148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1618488" y="41148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3FCF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 after HW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3538728" y="1828800"/>
            <a:ext cx="2468880" cy="2697480"/>
          </a:xfrm>
          <a:prstGeom prst="roundRect">
            <a:avLst>
              <a:gd name="adj" fmla="val 3704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471416" y="2048256"/>
            <a:ext cx="585216" cy="585216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3572" y="2200412"/>
            <a:ext cx="280904" cy="280904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3538728" y="27432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cloud</a:t>
            </a:r>
            <a:endParaRPr lang="en-US" sz="1450" dirty="0"/>
          </a:p>
        </p:txBody>
      </p:sp>
      <p:sp>
        <p:nvSpPr>
          <p:cNvPr id="21" name="Text 17"/>
          <p:cNvSpPr/>
          <p:nvPr/>
        </p:nvSpPr>
        <p:spPr>
          <a:xfrm>
            <a:off x="3739896" y="312724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</a:t>
            </a:r>
            <a:endParaRPr lang="en-US" sz="1050" dirty="0"/>
          </a:p>
        </p:txBody>
      </p:sp>
      <p:sp>
        <p:nvSpPr>
          <p:cNvPr id="22" name="Text 18"/>
          <p:cNvSpPr/>
          <p:nvPr/>
        </p:nvSpPr>
        <p:spPr>
          <a:xfrm>
            <a:off x="4590288" y="312724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516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Lowest (trains)</a:t>
            </a:r>
            <a:endParaRPr lang="en-US" sz="1050" dirty="0"/>
          </a:p>
        </p:txBody>
      </p:sp>
      <p:sp>
        <p:nvSpPr>
          <p:cNvPr id="23" name="Text 19"/>
          <p:cNvSpPr/>
          <p:nvPr/>
        </p:nvSpPr>
        <p:spPr>
          <a:xfrm>
            <a:off x="3739896" y="345643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</a:t>
            </a:r>
            <a:endParaRPr lang="en-US" sz="1050" dirty="0"/>
          </a:p>
        </p:txBody>
      </p:sp>
      <p:sp>
        <p:nvSpPr>
          <p:cNvPr id="24" name="Text 20"/>
          <p:cNvSpPr/>
          <p:nvPr/>
        </p:nvSpPr>
        <p:spPr>
          <a:xfrm>
            <a:off x="4590288" y="345643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516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</a:t>
            </a:r>
            <a:endParaRPr lang="en-US" sz="1050" dirty="0"/>
          </a:p>
        </p:txBody>
      </p:sp>
      <p:sp>
        <p:nvSpPr>
          <p:cNvPr id="25" name="Text 21"/>
          <p:cNvSpPr/>
          <p:nvPr/>
        </p:nvSpPr>
        <p:spPr>
          <a:xfrm>
            <a:off x="3739896" y="378561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</a:t>
            </a:r>
            <a:endParaRPr lang="en-US" sz="1050" dirty="0"/>
          </a:p>
        </p:txBody>
      </p:sp>
      <p:sp>
        <p:nvSpPr>
          <p:cNvPr id="26" name="Text 22"/>
          <p:cNvSpPr/>
          <p:nvPr/>
        </p:nvSpPr>
        <p:spPr>
          <a:xfrm>
            <a:off x="4590288" y="3785616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516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Good–frontier</a:t>
            </a:r>
            <a:endParaRPr lang="en-US" sz="1050" dirty="0"/>
          </a:p>
        </p:txBody>
      </p:sp>
      <p:sp>
        <p:nvSpPr>
          <p:cNvPr id="27" name="Text 23"/>
          <p:cNvSpPr/>
          <p:nvPr/>
        </p:nvSpPr>
        <p:spPr>
          <a:xfrm>
            <a:off x="3739896" y="41148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</a:t>
            </a:r>
            <a:endParaRPr lang="en-US" sz="1050" dirty="0"/>
          </a:p>
        </p:txBody>
      </p:sp>
      <p:sp>
        <p:nvSpPr>
          <p:cNvPr id="28" name="Text 24"/>
          <p:cNvSpPr/>
          <p:nvPr/>
        </p:nvSpPr>
        <p:spPr>
          <a:xfrm>
            <a:off x="4590288" y="41148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516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$0, capped</a:t>
            </a:r>
            <a:endParaRPr lang="en-US" sz="1050" dirty="0"/>
          </a:p>
        </p:txBody>
      </p:sp>
      <p:sp>
        <p:nvSpPr>
          <p:cNvPr id="29" name="Shape 25"/>
          <p:cNvSpPr/>
          <p:nvPr/>
        </p:nvSpPr>
        <p:spPr>
          <a:xfrm>
            <a:off x="6510528" y="1828800"/>
            <a:ext cx="2468880" cy="2697480"/>
          </a:xfrm>
          <a:prstGeom prst="roundRect">
            <a:avLst>
              <a:gd name="adj" fmla="val 3704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30" name="Shape 26"/>
          <p:cNvSpPr/>
          <p:nvPr/>
        </p:nvSpPr>
        <p:spPr>
          <a:xfrm>
            <a:off x="7443216" y="2048256"/>
            <a:ext cx="585216" cy="585216"/>
          </a:xfrm>
          <a:prstGeom prst="roundRect">
            <a:avLst>
              <a:gd name="adj" fmla="val 26000"/>
            </a:avLst>
          </a:prstGeom>
          <a:solidFill>
            <a:srgbClr val="F5C451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3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5372" y="2200412"/>
            <a:ext cx="280904" cy="280904"/>
          </a:xfrm>
          <a:prstGeom prst="rect">
            <a:avLst/>
          </a:prstGeom>
        </p:spPr>
      </p:pic>
      <p:sp>
        <p:nvSpPr>
          <p:cNvPr id="32" name="Text 27"/>
          <p:cNvSpPr/>
          <p:nvPr/>
        </p:nvSpPr>
        <p:spPr>
          <a:xfrm>
            <a:off x="6510528" y="27432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Paid frontier</a:t>
            </a:r>
            <a:endParaRPr lang="en-US" sz="1450" dirty="0"/>
          </a:p>
        </p:txBody>
      </p:sp>
      <p:sp>
        <p:nvSpPr>
          <p:cNvPr id="33" name="Text 28"/>
          <p:cNvSpPr/>
          <p:nvPr/>
        </p:nvSpPr>
        <p:spPr>
          <a:xfrm>
            <a:off x="6711696" y="312724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</a:t>
            </a:r>
            <a:endParaRPr lang="en-US" sz="1050" dirty="0"/>
          </a:p>
        </p:txBody>
      </p:sp>
      <p:sp>
        <p:nvSpPr>
          <p:cNvPr id="34" name="Text 29"/>
          <p:cNvSpPr/>
          <p:nvPr/>
        </p:nvSpPr>
        <p:spPr>
          <a:xfrm>
            <a:off x="7562088" y="312724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training*</a:t>
            </a:r>
            <a:endParaRPr lang="en-US" sz="1050" dirty="0"/>
          </a:p>
        </p:txBody>
      </p:sp>
      <p:sp>
        <p:nvSpPr>
          <p:cNvPr id="35" name="Text 30"/>
          <p:cNvSpPr/>
          <p:nvPr/>
        </p:nvSpPr>
        <p:spPr>
          <a:xfrm>
            <a:off x="6711696" y="345643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</a:t>
            </a:r>
            <a:endParaRPr lang="en-US" sz="1050" dirty="0"/>
          </a:p>
        </p:txBody>
      </p:sp>
      <p:sp>
        <p:nvSpPr>
          <p:cNvPr id="36" name="Text 31"/>
          <p:cNvSpPr/>
          <p:nvPr/>
        </p:nvSpPr>
        <p:spPr>
          <a:xfrm>
            <a:off x="7562088" y="345643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</a:t>
            </a:r>
            <a:endParaRPr lang="en-US" sz="1050" dirty="0"/>
          </a:p>
        </p:txBody>
      </p:sp>
      <p:sp>
        <p:nvSpPr>
          <p:cNvPr id="37" name="Text 32"/>
          <p:cNvSpPr/>
          <p:nvPr/>
        </p:nvSpPr>
        <p:spPr>
          <a:xfrm>
            <a:off x="6711696" y="378561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</a:t>
            </a:r>
            <a:endParaRPr lang="en-US" sz="1050" dirty="0"/>
          </a:p>
        </p:txBody>
      </p:sp>
      <p:sp>
        <p:nvSpPr>
          <p:cNvPr id="38" name="Text 33"/>
          <p:cNvSpPr/>
          <p:nvPr/>
        </p:nvSpPr>
        <p:spPr>
          <a:xfrm>
            <a:off x="7562088" y="3785616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</a:t>
            </a:r>
            <a:endParaRPr lang="en-US" sz="1050" dirty="0"/>
          </a:p>
        </p:txBody>
      </p:sp>
      <p:sp>
        <p:nvSpPr>
          <p:cNvPr id="39" name="Text 34"/>
          <p:cNvSpPr/>
          <p:nvPr/>
        </p:nvSpPr>
        <p:spPr>
          <a:xfrm>
            <a:off x="6711696" y="41148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</a:t>
            </a:r>
            <a:endParaRPr lang="en-US" sz="1050" dirty="0"/>
          </a:p>
        </p:txBody>
      </p:sp>
      <p:sp>
        <p:nvSpPr>
          <p:cNvPr id="40" name="Text 35"/>
          <p:cNvSpPr/>
          <p:nvPr/>
        </p:nvSpPr>
        <p:spPr>
          <a:xfrm>
            <a:off x="7562088" y="41148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token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FCF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 ·  STEPS 3–5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7086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Build — wire up the wiki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900416" y="457200"/>
            <a:ext cx="694944" cy="694944"/>
          </a:xfrm>
          <a:prstGeom prst="roundRect">
            <a:avLst>
              <a:gd name="adj" fmla="val 26000"/>
            </a:avLst>
          </a:prstGeom>
          <a:solidFill>
            <a:srgbClr val="3FCF8E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1101" y="637885"/>
            <a:ext cx="333573" cy="33357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" y="137160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quick steps turn the agent into a working knowledge base.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566928" y="1965960"/>
            <a:ext cx="2468880" cy="2286000"/>
          </a:xfrm>
          <a:prstGeom prst="roundRect">
            <a:avLst>
              <a:gd name="adj" fmla="val 400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1490472" y="2203704"/>
            <a:ext cx="621792" cy="621792"/>
          </a:xfrm>
          <a:prstGeom prst="roundRect">
            <a:avLst>
              <a:gd name="adj" fmla="val 26000"/>
            </a:avLst>
          </a:prstGeom>
          <a:solidFill>
            <a:srgbClr val="3FCF8E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138" y="2365370"/>
            <a:ext cx="298460" cy="2984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749808" y="214884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FCF8E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3</a:t>
            </a:r>
            <a:endParaRPr lang="en-US" sz="2200" dirty="0"/>
          </a:p>
        </p:txBody>
      </p:sp>
      <p:sp>
        <p:nvSpPr>
          <p:cNvPr id="11" name="Text 7"/>
          <p:cNvSpPr/>
          <p:nvPr/>
        </p:nvSpPr>
        <p:spPr>
          <a:xfrm>
            <a:off x="676656" y="2971800"/>
            <a:ext cx="224942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the skill</a:t>
            </a:r>
            <a:endParaRPr lang="en-US" sz="1350" dirty="0"/>
          </a:p>
        </p:txBody>
      </p:sp>
      <p:sp>
        <p:nvSpPr>
          <p:cNvPr id="12" name="Text 8"/>
          <p:cNvSpPr/>
          <p:nvPr/>
        </p:nvSpPr>
        <p:spPr>
          <a:xfrm>
            <a:off x="749808" y="3319272"/>
            <a:ext cx="2103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sure the built-in llm-wiki skill is installed and ready.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3538728" y="1965960"/>
            <a:ext cx="2468880" cy="2286000"/>
          </a:xfrm>
          <a:prstGeom prst="roundRect">
            <a:avLst>
              <a:gd name="adj" fmla="val 400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4462272" y="2203704"/>
            <a:ext cx="621792" cy="621792"/>
          </a:xfrm>
          <a:prstGeom prst="roundRect">
            <a:avLst>
              <a:gd name="adj" fmla="val 26000"/>
            </a:avLst>
          </a:prstGeom>
          <a:solidFill>
            <a:srgbClr val="3FCF8E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3938" y="2365370"/>
            <a:ext cx="298460" cy="2984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721608" y="214884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FCF8E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4</a:t>
            </a:r>
            <a:endParaRPr lang="en-US" sz="2200" dirty="0"/>
          </a:p>
        </p:txBody>
      </p:sp>
      <p:sp>
        <p:nvSpPr>
          <p:cNvPr id="17" name="Text 12"/>
          <p:cNvSpPr/>
          <p:nvPr/>
        </p:nvSpPr>
        <p:spPr>
          <a:xfrm>
            <a:off x="3648456" y="2971800"/>
            <a:ext cx="224942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the wiki path</a:t>
            </a:r>
            <a:endParaRPr lang="en-US" sz="1350" dirty="0"/>
          </a:p>
        </p:txBody>
      </p:sp>
      <p:sp>
        <p:nvSpPr>
          <p:cNvPr id="18" name="Text 13"/>
          <p:cNvSpPr/>
          <p:nvPr/>
        </p:nvSpPr>
        <p:spPr>
          <a:xfrm>
            <a:off x="3721608" y="3319272"/>
            <a:ext cx="2103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Tell the skill where to keep your pages (e.g. ~/ai-fluency-wiki/).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510528" y="1965960"/>
            <a:ext cx="2468880" cy="2286000"/>
          </a:xfrm>
          <a:prstGeom prst="roundRect">
            <a:avLst>
              <a:gd name="adj" fmla="val 400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7434072" y="2203704"/>
            <a:ext cx="621792" cy="621792"/>
          </a:xfrm>
          <a:prstGeom prst="roundRect">
            <a:avLst>
              <a:gd name="adj" fmla="val 26000"/>
            </a:avLst>
          </a:prstGeom>
          <a:solidFill>
            <a:srgbClr val="3FCF8E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5738" y="2365370"/>
            <a:ext cx="298460" cy="2984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693408" y="214884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FCF8E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5</a:t>
            </a:r>
            <a:endParaRPr lang="en-US" sz="2200" dirty="0"/>
          </a:p>
        </p:txBody>
      </p:sp>
      <p:sp>
        <p:nvSpPr>
          <p:cNvPr id="23" name="Text 17"/>
          <p:cNvSpPr/>
          <p:nvPr/>
        </p:nvSpPr>
        <p:spPr>
          <a:xfrm>
            <a:off x="6620256" y="2971800"/>
            <a:ext cx="224942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Initialise</a:t>
            </a:r>
            <a:endParaRPr lang="en-US" sz="1350" dirty="0"/>
          </a:p>
        </p:txBody>
      </p:sp>
      <p:sp>
        <p:nvSpPr>
          <p:cNvPr id="24" name="Text 18"/>
          <p:cNvSpPr/>
          <p:nvPr/>
        </p:nvSpPr>
        <p:spPr>
          <a:xfrm>
            <a:off x="6693408" y="3319272"/>
            <a:ext cx="2103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Send a first prompt that has the agent read the skill and scaffold structure.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2A1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 ·  STEPS 6–7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7086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Use — capture, then ask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900416" y="457200"/>
            <a:ext cx="694944" cy="694944"/>
          </a:xfrm>
          <a:prstGeom prst="roundRect">
            <a:avLst>
              <a:gd name="adj" fmla="val 26000"/>
            </a:avLst>
          </a:prstGeom>
          <a:solidFill>
            <a:srgbClr val="F2A154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1101" y="637885"/>
            <a:ext cx="333573" cy="33357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" y="137160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daily loop. This is where the compounding happens.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566928" y="1920240"/>
            <a:ext cx="3840480" cy="2468880"/>
          </a:xfrm>
          <a:prstGeom prst="roundRect">
            <a:avLst>
              <a:gd name="adj" fmla="val 3704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822960" y="2176272"/>
            <a:ext cx="640080" cy="640080"/>
          </a:xfrm>
          <a:prstGeom prst="roundRect">
            <a:avLst>
              <a:gd name="adj" fmla="val 26000"/>
            </a:avLst>
          </a:prstGeom>
          <a:solidFill>
            <a:srgbClr val="F2A154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81" y="2342693"/>
            <a:ext cx="307238" cy="30723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72768" y="2212848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2A1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6</a:t>
            </a:r>
            <a:endParaRPr lang="en-US" sz="1000" dirty="0"/>
          </a:p>
        </p:txBody>
      </p:sp>
      <p:sp>
        <p:nvSpPr>
          <p:cNvPr id="11" name="Text 7"/>
          <p:cNvSpPr/>
          <p:nvPr/>
        </p:nvSpPr>
        <p:spPr>
          <a:xfrm>
            <a:off x="1572768" y="2432304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source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877824" y="3108960"/>
            <a:ext cx="3246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Paste an article or note — or capture a URL with the strip helper. The agent reads it and writes linked pages.</a:t>
            </a:r>
            <a:endParaRPr lang="en-US" sz="1250" dirty="0"/>
          </a:p>
        </p:txBody>
      </p:sp>
      <p:sp>
        <p:nvSpPr>
          <p:cNvPr id="13" name="Shape 9"/>
          <p:cNvSpPr/>
          <p:nvPr/>
        </p:nvSpPr>
        <p:spPr>
          <a:xfrm>
            <a:off x="4681728" y="1920240"/>
            <a:ext cx="3840480" cy="2468880"/>
          </a:xfrm>
          <a:prstGeom prst="roundRect">
            <a:avLst>
              <a:gd name="adj" fmla="val 3704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4937760" y="2176272"/>
            <a:ext cx="640080" cy="640080"/>
          </a:xfrm>
          <a:prstGeom prst="roundRect">
            <a:avLst>
              <a:gd name="adj" fmla="val 26000"/>
            </a:avLst>
          </a:prstGeom>
          <a:solidFill>
            <a:srgbClr val="F2A154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4181" y="2342693"/>
            <a:ext cx="307238" cy="30723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687568" y="2212848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2A1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7</a:t>
            </a:r>
            <a:endParaRPr lang="en-US" sz="1000" dirty="0"/>
          </a:p>
        </p:txBody>
      </p:sp>
      <p:sp>
        <p:nvSpPr>
          <p:cNvPr id="17" name="Text 12"/>
          <p:cNvSpPr/>
          <p:nvPr/>
        </p:nvSpPr>
        <p:spPr>
          <a:xfrm>
            <a:off x="5687568" y="2432304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your wiki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4992624" y="3108960"/>
            <a:ext cx="3246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Query across everything you've fed it. It connects ideas your individual sources never stated outright.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A98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EXTEND  ·  STEPS 8–9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7086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Extend — make it ambient &amp; automatic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900416" y="457200"/>
            <a:ext cx="694944" cy="694944"/>
          </a:xfrm>
          <a:prstGeom prst="roundRect">
            <a:avLst>
              <a:gd name="adj" fmla="val 26000"/>
            </a:avLst>
          </a:prstGeom>
          <a:solidFill>
            <a:srgbClr val="A98B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1101" y="637885"/>
            <a:ext cx="333573" cy="33357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" y="137160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Optional, but powerful. Reach your brain from anywhere and feed it on a schedule.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566928" y="1920240"/>
            <a:ext cx="3840480" cy="2468880"/>
          </a:xfrm>
          <a:prstGeom prst="roundRect">
            <a:avLst>
              <a:gd name="adj" fmla="val 3704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822960" y="2176272"/>
            <a:ext cx="640080" cy="640080"/>
          </a:xfrm>
          <a:prstGeom prst="roundRect">
            <a:avLst>
              <a:gd name="adj" fmla="val 26000"/>
            </a:avLst>
          </a:prstGeom>
          <a:solidFill>
            <a:srgbClr val="A98B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81" y="2342693"/>
            <a:ext cx="307238" cy="30723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72768" y="2212848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A98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8</a:t>
            </a:r>
            <a:endParaRPr lang="en-US" sz="1000" dirty="0"/>
          </a:p>
        </p:txBody>
      </p:sp>
      <p:sp>
        <p:nvSpPr>
          <p:cNvPr id="11" name="Text 7"/>
          <p:cNvSpPr/>
          <p:nvPr/>
        </p:nvSpPr>
        <p:spPr>
          <a:xfrm>
            <a:off x="1572768" y="2432304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Messaging gateway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877824" y="3108960"/>
            <a:ext cx="3246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a Telegram bot via BotFather and chat to your wiki from your phone — capture on the go.</a:t>
            </a:r>
            <a:endParaRPr lang="en-US" sz="1250" dirty="0"/>
          </a:p>
        </p:txBody>
      </p:sp>
      <p:sp>
        <p:nvSpPr>
          <p:cNvPr id="13" name="Shape 9"/>
          <p:cNvSpPr/>
          <p:nvPr/>
        </p:nvSpPr>
        <p:spPr>
          <a:xfrm>
            <a:off x="4681728" y="1920240"/>
            <a:ext cx="3840480" cy="2468880"/>
          </a:xfrm>
          <a:prstGeom prst="roundRect">
            <a:avLst>
              <a:gd name="adj" fmla="val 3704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4937760" y="2176272"/>
            <a:ext cx="640080" cy="640080"/>
          </a:xfrm>
          <a:prstGeom prst="roundRect">
            <a:avLst>
              <a:gd name="adj" fmla="val 26000"/>
            </a:avLst>
          </a:prstGeom>
          <a:solidFill>
            <a:srgbClr val="A98B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4181" y="2342693"/>
            <a:ext cx="307238" cy="30723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687568" y="2212848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A98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9</a:t>
            </a:r>
            <a:endParaRPr lang="en-US" sz="1000" dirty="0"/>
          </a:p>
        </p:txBody>
      </p:sp>
      <p:sp>
        <p:nvSpPr>
          <p:cNvPr id="17" name="Text 12"/>
          <p:cNvSpPr/>
          <p:nvPr/>
        </p:nvSpPr>
        <p:spPr>
          <a:xfrm>
            <a:off x="5687568" y="2432304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intake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4992624" y="3108960"/>
            <a:ext cx="3246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 a cron job (e.g. a daily arXiv pull) so fresh sources flow in and pages keep growing on their own.</a:t>
            </a:r>
            <a:endParaRPr lang="en-US" sz="12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8A93B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SHARPEN  ·  UPKEEP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7086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Hard-won tips — save yourself hours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900416" y="457200"/>
            <a:ext cx="694944" cy="694944"/>
          </a:xfrm>
          <a:prstGeom prst="roundRect">
            <a:avLst>
              <a:gd name="adj" fmla="val 26000"/>
            </a:avLst>
          </a:prstGeom>
          <a:solidFill>
            <a:srgbClr val="8A93BD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1101" y="637885"/>
            <a:ext cx="333573" cy="333573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66928" y="1783080"/>
            <a:ext cx="3840480" cy="1143000"/>
          </a:xfrm>
          <a:prstGeom prst="roundRect">
            <a:avLst>
              <a:gd name="adj" fmla="val 800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86384" y="2057400"/>
            <a:ext cx="548640" cy="548640"/>
          </a:xfrm>
          <a:prstGeom prst="roundRect">
            <a:avLst>
              <a:gd name="adj" fmla="val 26000"/>
            </a:avLst>
          </a:prstGeom>
          <a:solidFill>
            <a:srgbClr val="8A93BD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030" y="2200046"/>
            <a:ext cx="263347" cy="263347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481328" y="1929384"/>
            <a:ext cx="2788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Raise the compression threshold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1481328" y="2331720"/>
            <a:ext cx="2788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Premature context-compression silently evicts task instructions — looks like the model failing. Bump it (e.g. 0.5 → 0.85).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4681728" y="1783080"/>
            <a:ext cx="3840480" cy="1143000"/>
          </a:xfrm>
          <a:prstGeom prst="roundRect">
            <a:avLst>
              <a:gd name="adj" fmla="val 800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901184" y="2057400"/>
            <a:ext cx="548640" cy="548640"/>
          </a:xfrm>
          <a:prstGeom prst="roundRect">
            <a:avLst>
              <a:gd name="adj" fmla="val 26000"/>
            </a:avLst>
          </a:prstGeom>
          <a:solidFill>
            <a:srgbClr val="8A93BD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3830" y="2200046"/>
            <a:ext cx="263347" cy="263347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596128" y="1929384"/>
            <a:ext cx="2788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127.0.0.1, not localhost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5596128" y="2331720"/>
            <a:ext cx="2788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IPv4/IPv6 resolution bites gateways. Prefer explicit 127.0.0.1 over localhost.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566928" y="3108960"/>
            <a:ext cx="3840480" cy="1143000"/>
          </a:xfrm>
          <a:prstGeom prst="roundRect">
            <a:avLst>
              <a:gd name="adj" fmla="val 800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786384" y="3383280"/>
            <a:ext cx="548640" cy="548640"/>
          </a:xfrm>
          <a:prstGeom prst="roundRect">
            <a:avLst>
              <a:gd name="adj" fmla="val 26000"/>
            </a:avLst>
          </a:prstGeom>
          <a:solidFill>
            <a:srgbClr val="8A93BD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030" y="3525926"/>
            <a:ext cx="263347" cy="263347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481328" y="3255264"/>
            <a:ext cx="2788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cwd to the repo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1481328" y="3657600"/>
            <a:ext cx="2788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Hermes' working directory must point at the real path, not '.', or file ops land in the wrong place.</a:t>
            </a:r>
            <a:endParaRPr lang="en-US" sz="1050" dirty="0"/>
          </a:p>
        </p:txBody>
      </p:sp>
      <p:sp>
        <p:nvSpPr>
          <p:cNvPr id="21" name="Shape 15"/>
          <p:cNvSpPr/>
          <p:nvPr/>
        </p:nvSpPr>
        <p:spPr>
          <a:xfrm>
            <a:off x="4681728" y="3108960"/>
            <a:ext cx="3840480" cy="1143000"/>
          </a:xfrm>
          <a:prstGeom prst="roundRect">
            <a:avLst>
              <a:gd name="adj" fmla="val 800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4901184" y="3383280"/>
            <a:ext cx="548640" cy="548640"/>
          </a:xfrm>
          <a:prstGeom prst="roundRect">
            <a:avLst>
              <a:gd name="adj" fmla="val 26000"/>
            </a:avLst>
          </a:prstGeom>
          <a:solidFill>
            <a:srgbClr val="8A93BD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3830" y="3525926"/>
            <a:ext cx="263347" cy="263347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5596128" y="3255264"/>
            <a:ext cx="2788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Discord: privileged intents</a:t>
            </a:r>
            <a:endParaRPr lang="en-US" sz="1300" dirty="0"/>
          </a:p>
        </p:txBody>
      </p:sp>
      <p:sp>
        <p:nvSpPr>
          <p:cNvPr id="25" name="Text 18"/>
          <p:cNvSpPr/>
          <p:nvPr/>
        </p:nvSpPr>
        <p:spPr>
          <a:xfrm>
            <a:off x="5596128" y="3657600"/>
            <a:ext cx="2788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Message Content + Server Members are the most common gateway failure point — enable them.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0E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35040" y="914400"/>
            <a:ext cx="1536192" cy="-480060"/>
          </a:xfrm>
          <a:prstGeom prst="line">
            <a:avLst/>
          </a:prstGeom>
          <a:noFill/>
          <a:ln w="12700">
            <a:solidFill>
              <a:srgbClr val="3FCF8E">
                <a:alpha val="4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035040" y="914400"/>
            <a:ext cx="1152144" cy="864108"/>
          </a:xfrm>
          <a:prstGeom prst="line">
            <a:avLst/>
          </a:prstGeom>
          <a:noFill/>
          <a:ln w="12700">
            <a:solidFill>
              <a:srgbClr val="3FCF8E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571232" y="434340"/>
            <a:ext cx="1056132" cy="864108"/>
          </a:xfrm>
          <a:prstGeom prst="line">
            <a:avLst/>
          </a:prstGeom>
          <a:noFill/>
          <a:ln w="12700">
            <a:solidFill>
              <a:srgbClr val="3FCF8E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187184" y="1778508"/>
            <a:ext cx="1440180" cy="-480060"/>
          </a:xfrm>
          <a:prstGeom prst="line">
            <a:avLst/>
          </a:prstGeom>
          <a:noFill/>
          <a:ln w="12700">
            <a:solidFill>
              <a:srgbClr val="3FCF8E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187184" y="1778508"/>
            <a:ext cx="-864108" cy="576072"/>
          </a:xfrm>
          <a:prstGeom prst="line">
            <a:avLst/>
          </a:prstGeom>
          <a:noFill/>
          <a:ln w="12700">
            <a:solidFill>
              <a:srgbClr val="3FCF8E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27364" y="1298448"/>
            <a:ext cx="-288036" cy="1152144"/>
          </a:xfrm>
          <a:prstGeom prst="line">
            <a:avLst/>
          </a:prstGeom>
          <a:noFill/>
          <a:ln w="12700">
            <a:solidFill>
              <a:srgbClr val="3FCF8E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323076" y="2354580"/>
            <a:ext cx="2016252" cy="96012"/>
          </a:xfrm>
          <a:prstGeom prst="line">
            <a:avLst/>
          </a:prstGeom>
          <a:noFill/>
          <a:ln w="12700">
            <a:solidFill>
              <a:srgbClr val="3FCF8E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879592" y="758952"/>
            <a:ext cx="310896" cy="310896"/>
          </a:xfrm>
          <a:prstGeom prst="ellipse">
            <a:avLst/>
          </a:prstGeom>
          <a:solidFill>
            <a:srgbClr val="F5C451">
              <a:alpha val="85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7479792" y="342900"/>
            <a:ext cx="182880" cy="182880"/>
          </a:xfrm>
          <a:prstGeom prst="ellipse">
            <a:avLst/>
          </a:prstGeom>
          <a:solidFill>
            <a:srgbClr val="3FCF8E">
              <a:alpha val="65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7095744" y="1687068"/>
            <a:ext cx="182880" cy="182880"/>
          </a:xfrm>
          <a:prstGeom prst="ellipse">
            <a:avLst/>
          </a:prstGeom>
          <a:solidFill>
            <a:srgbClr val="3FCF8E">
              <a:alpha val="65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8535924" y="1207008"/>
            <a:ext cx="182880" cy="182880"/>
          </a:xfrm>
          <a:prstGeom prst="ellipse">
            <a:avLst/>
          </a:prstGeom>
          <a:solidFill>
            <a:srgbClr val="3FCF8E">
              <a:alpha val="65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6231636" y="2263140"/>
            <a:ext cx="182880" cy="182880"/>
          </a:xfrm>
          <a:prstGeom prst="ellipse">
            <a:avLst/>
          </a:prstGeom>
          <a:solidFill>
            <a:srgbClr val="3FCF8E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8247888" y="2359152"/>
            <a:ext cx="182880" cy="182880"/>
          </a:xfrm>
          <a:prstGeom prst="ellipse">
            <a:avLst/>
          </a:prstGeom>
          <a:solidFill>
            <a:srgbClr val="3FCF8E">
              <a:alpha val="65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640080" y="1097280"/>
            <a:ext cx="868680" cy="868680"/>
          </a:xfrm>
          <a:prstGeom prst="roundRect">
            <a:avLst>
              <a:gd name="adj" fmla="val 26000"/>
            </a:avLst>
          </a:prstGeom>
          <a:solidFill>
            <a:srgbClr val="F5C451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5937" y="1323137"/>
            <a:ext cx="416966" cy="416966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658368" y="21945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SEND-OFF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621792" y="251460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Now go build — and make it matter.</a:t>
            </a:r>
            <a:endParaRPr lang="en-US" sz="3400" dirty="0"/>
          </a:p>
        </p:txBody>
      </p:sp>
      <p:sp>
        <p:nvSpPr>
          <p:cNvPr id="19" name="Text 16"/>
          <p:cNvSpPr/>
          <p:nvPr/>
        </p:nvSpPr>
        <p:spPr>
          <a:xfrm>
            <a:off x="640080" y="338328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now 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connect a free model, capture one source, ask one question today.  </a:t>
            </a:r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going 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learn by doing, a little every day.  </a:t>
            </a:r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it matter 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use what you learn to teach someone, solve a real problem, or make something good exist that didn't before.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640080" y="452628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3FCF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that sits in a wiki is potential. Knowledge you act on is impact.  🌱</a:t>
            </a:r>
            <a:endParaRPr lang="en-US" sz="1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ANYTHING — THE MINDSET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A fast-moving field. Bring a learner's mind.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8046720" cy="914400"/>
          </a:xfrm>
          <a:prstGeom prst="roundRect">
            <a:avLst>
              <a:gd name="adj" fmla="val 1000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49808" y="1600200"/>
            <a:ext cx="548640" cy="548640"/>
          </a:xfrm>
          <a:prstGeom prst="roundRect">
            <a:avLst>
              <a:gd name="adj" fmla="val 26000"/>
            </a:avLst>
          </a:prstGeom>
          <a:solidFill>
            <a:srgbClr val="F5C451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2454" y="1742846"/>
            <a:ext cx="263347" cy="26334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1563624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 it as a snapshot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1481328" y="1874520"/>
            <a:ext cx="6903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Models, prices and free-tier limits change monthly. Specifics go stale fast — names here may be gone by the time you read them.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548640" y="2496312"/>
            <a:ext cx="8046720" cy="914400"/>
          </a:xfrm>
          <a:prstGeom prst="roundRect">
            <a:avLst>
              <a:gd name="adj" fmla="val 1000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749808" y="2679192"/>
            <a:ext cx="548640" cy="548640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454" y="2821838"/>
            <a:ext cx="263347" cy="263347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81328" y="2642616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Fundamentals last</a:t>
            </a:r>
            <a:endParaRPr lang="en-US" sz="1550" dirty="0"/>
          </a:p>
        </p:txBody>
      </p:sp>
      <p:sp>
        <p:nvSpPr>
          <p:cNvPr id="13" name="Text 9"/>
          <p:cNvSpPr/>
          <p:nvPr/>
        </p:nvSpPr>
        <p:spPr>
          <a:xfrm>
            <a:off x="1481328" y="2953512"/>
            <a:ext cx="6903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 windows, quantization, memory bandwidth, the privacy/speed/quality trade-off. Learn these deeply and specifics slot in easily.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548640" y="3575304"/>
            <a:ext cx="8046720" cy="914400"/>
          </a:xfrm>
          <a:prstGeom prst="roundRect">
            <a:avLst>
              <a:gd name="adj" fmla="val 1000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49808" y="3758184"/>
            <a:ext cx="548640" cy="548640"/>
          </a:xfrm>
          <a:prstGeom prst="roundRect">
            <a:avLst>
              <a:gd name="adj" fmla="val 26000"/>
            </a:avLst>
          </a:prstGeom>
          <a:solidFill>
            <a:srgbClr val="3FCF8E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454" y="3900830"/>
            <a:ext cx="263347" cy="263347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81328" y="3721608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 by doing, daily</a:t>
            </a:r>
            <a:endParaRPr lang="en-US" sz="1550" dirty="0"/>
          </a:p>
        </p:txBody>
      </p:sp>
      <p:sp>
        <p:nvSpPr>
          <p:cNvPr id="18" name="Text 13"/>
          <p:cNvSpPr/>
          <p:nvPr/>
        </p:nvSpPr>
        <p:spPr>
          <a:xfrm>
            <a:off x="1481328" y="4032504"/>
            <a:ext cx="6903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working setup teaches more than any guide. Small steps compound — and a second brain is where they accumulate.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16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IDEA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What you're building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66928" y="1371600"/>
            <a:ext cx="7955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</a:t>
            </a:r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personal, interlinked wiki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on the topic of AI fluency — grown by an agent that reads what you feed it, writes encyclopedia-style pages, and cross-links everything. This is Karpathy's </a:t>
            </a:r>
            <a:pPr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“LLM wiki”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pattern, shipped as the built-in 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FCF8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llm-wiki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skill.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66928" y="2468880"/>
            <a:ext cx="2468880" cy="1783080"/>
          </a:xfrm>
          <a:prstGeom prst="roundRect">
            <a:avLst>
              <a:gd name="adj" fmla="val 5128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490472" y="2724912"/>
            <a:ext cx="621792" cy="621792"/>
          </a:xfrm>
          <a:prstGeom prst="roundRect">
            <a:avLst>
              <a:gd name="adj" fmla="val 26000"/>
            </a:avLst>
          </a:prstGeom>
          <a:solidFill>
            <a:srgbClr val="F2A154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2138" y="2886578"/>
            <a:ext cx="298460" cy="2984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04088" y="345643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add sources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731520" y="3767328"/>
            <a:ext cx="21396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Articles, notes, papers — paste or capture.</a:t>
            </a:r>
            <a:endParaRPr lang="en-US" sz="11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960" y="3218688"/>
            <a:ext cx="310896" cy="310896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3538728" y="2468880"/>
            <a:ext cx="2468880" cy="1783080"/>
          </a:xfrm>
          <a:prstGeom prst="roundRect">
            <a:avLst>
              <a:gd name="adj" fmla="val 5128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462272" y="2724912"/>
            <a:ext cx="621792" cy="621792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3938" y="2886578"/>
            <a:ext cx="298460" cy="2984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675888" y="345643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Hermes reads &amp; writes</a:t>
            </a:r>
            <a:endParaRPr lang="en-US" sz="1350" dirty="0"/>
          </a:p>
        </p:txBody>
      </p:sp>
      <p:sp>
        <p:nvSpPr>
          <p:cNvPr id="15" name="Text 10"/>
          <p:cNvSpPr/>
          <p:nvPr/>
        </p:nvSpPr>
        <p:spPr>
          <a:xfrm>
            <a:off x="3703320" y="3767328"/>
            <a:ext cx="21396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Synthesises clean, linked markdown pages.</a:t>
            </a:r>
            <a:endParaRPr lang="en-US" sz="11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0760" y="3218688"/>
            <a:ext cx="310896" cy="310896"/>
          </a:xfrm>
          <a:prstGeom prst="rect">
            <a:avLst/>
          </a:prstGeom>
        </p:spPr>
      </p:pic>
      <p:sp>
        <p:nvSpPr>
          <p:cNvPr id="17" name="Shape 11"/>
          <p:cNvSpPr/>
          <p:nvPr/>
        </p:nvSpPr>
        <p:spPr>
          <a:xfrm>
            <a:off x="6510528" y="2468880"/>
            <a:ext cx="2468880" cy="1783080"/>
          </a:xfrm>
          <a:prstGeom prst="roundRect">
            <a:avLst>
              <a:gd name="adj" fmla="val 5128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8" name="Shape 12"/>
          <p:cNvSpPr/>
          <p:nvPr/>
        </p:nvSpPr>
        <p:spPr>
          <a:xfrm>
            <a:off x="7434072" y="2724912"/>
            <a:ext cx="621792" cy="621792"/>
          </a:xfrm>
          <a:prstGeom prst="roundRect">
            <a:avLst>
              <a:gd name="adj" fmla="val 26000"/>
            </a:avLst>
          </a:prstGeom>
          <a:solidFill>
            <a:srgbClr val="3FCF8E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738" y="2886578"/>
            <a:ext cx="298460" cy="29846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6647688" y="345643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graph that compounds</a:t>
            </a:r>
            <a:endParaRPr lang="en-US" sz="1350" dirty="0"/>
          </a:p>
        </p:txBody>
      </p:sp>
      <p:sp>
        <p:nvSpPr>
          <p:cNvPr id="21" name="Text 14"/>
          <p:cNvSpPr/>
          <p:nvPr/>
        </p:nvSpPr>
        <p:spPr>
          <a:xfrm>
            <a:off x="6675120" y="3767328"/>
            <a:ext cx="21396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Answers things no single source ever stated.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91840"/>
            <a:ext cx="1243584" cy="-388620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3291840"/>
            <a:ext cx="932688" cy="699516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700784" y="2903220"/>
            <a:ext cx="854964" cy="699516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389888" y="3991356"/>
            <a:ext cx="1165860" cy="-388620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89888" y="3991356"/>
            <a:ext cx="-699516" cy="466344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555748" y="3602736"/>
            <a:ext cx="-233172" cy="932688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90372" y="4457700"/>
            <a:ext cx="1632204" cy="77724"/>
          </a:xfrm>
          <a:prstGeom prst="line">
            <a:avLst/>
          </a:prstGeom>
          <a:noFill/>
          <a:ln w="12700">
            <a:solidFill>
              <a:srgbClr val="5161FF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01752" y="3136392"/>
            <a:ext cx="310896" cy="310896"/>
          </a:xfrm>
          <a:prstGeom prst="ellipse">
            <a:avLst/>
          </a:prstGeom>
          <a:solidFill>
            <a:srgbClr val="F5C451">
              <a:alpha val="85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609344" y="2811780"/>
            <a:ext cx="182880" cy="182880"/>
          </a:xfrm>
          <a:prstGeom prst="ellipse">
            <a:avLst/>
          </a:prstGeom>
          <a:solidFill>
            <a:srgbClr val="5161FF">
              <a:alpha val="65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98448" y="3899916"/>
            <a:ext cx="182880" cy="182880"/>
          </a:xfrm>
          <a:prstGeom prst="ellipse">
            <a:avLst/>
          </a:prstGeom>
          <a:solidFill>
            <a:srgbClr val="5161FF">
              <a:alpha val="65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2464308" y="3511296"/>
            <a:ext cx="182880" cy="182880"/>
          </a:xfrm>
          <a:prstGeom prst="ellipse">
            <a:avLst/>
          </a:prstGeom>
          <a:solidFill>
            <a:srgbClr val="5161FF">
              <a:alpha val="65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598932" y="4366260"/>
            <a:ext cx="182880" cy="182880"/>
          </a:xfrm>
          <a:prstGeom prst="ellipse">
            <a:avLst/>
          </a:prstGeom>
          <a:solidFill>
            <a:srgbClr val="5161F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2231136" y="4443984"/>
            <a:ext cx="182880" cy="182880"/>
          </a:xfrm>
          <a:prstGeom prst="ellipse">
            <a:avLst/>
          </a:prstGeom>
          <a:solidFill>
            <a:srgbClr val="5161FF">
              <a:alpha val="65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640080" y="1051560"/>
            <a:ext cx="868680" cy="868680"/>
          </a:xfrm>
          <a:prstGeom prst="roundRect">
            <a:avLst>
              <a:gd name="adj" fmla="val 26000"/>
            </a:avLst>
          </a:prstGeom>
          <a:solidFill>
            <a:srgbClr val="F5C451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5937" y="1277417"/>
            <a:ext cx="416966" cy="416966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658368" y="21488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guiding idea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621792" y="251460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3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Augment your thinking — don't offload it.</a:t>
            </a:r>
            <a:endParaRPr lang="en-US" sz="3300" dirty="0"/>
          </a:p>
        </p:txBody>
      </p:sp>
      <p:sp>
        <p:nvSpPr>
          <p:cNvPr id="19" name="Text 16"/>
          <p:cNvSpPr/>
          <p:nvPr/>
        </p:nvSpPr>
        <p:spPr>
          <a:xfrm>
            <a:off x="640080" y="342900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wiki to revisit and connect what you've engaged with. </a:t>
            </a:r>
            <a:pPr indent="0" marL="0">
              <a:lnSpc>
                <a:spcPct val="125000"/>
              </a:lnSpc>
              <a:buNone/>
            </a:pPr>
            <a:r>
              <a:rPr lang="en-US" sz="1500" b="1" i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it after the struggle, not instead of it.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The journey — five phases, colour-coded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66928" y="132588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step is tinted by phase, so you always know where you are. The interactive mind map and guide use the same colours.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1219200" y="2697480"/>
            <a:ext cx="6705600" cy="0"/>
          </a:xfrm>
          <a:prstGeom prst="line">
            <a:avLst/>
          </a:prstGeom>
          <a:noFill/>
          <a:ln w="25400">
            <a:solidFill>
              <a:srgbClr val="2C376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35152" y="2313432"/>
            <a:ext cx="768096" cy="768096"/>
          </a:xfrm>
          <a:prstGeom prst="ellipse">
            <a:avLst/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5581" y="2543861"/>
            <a:ext cx="307238" cy="30723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48640" y="3154680"/>
            <a:ext cx="1341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16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548640" y="3429000"/>
            <a:ext cx="1341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Steps 1–2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2176272" y="2313432"/>
            <a:ext cx="768096" cy="768096"/>
          </a:xfrm>
          <a:prstGeom prst="ellipse">
            <a:avLst/>
          </a:prstGeom>
          <a:solidFill>
            <a:srgbClr val="3FCF8E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6701" y="2543861"/>
            <a:ext cx="307238" cy="30723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889760" y="3154680"/>
            <a:ext cx="1341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FCF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1889760" y="3429000"/>
            <a:ext cx="1341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Steps 3–5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3517392" y="2313432"/>
            <a:ext cx="768096" cy="768096"/>
          </a:xfrm>
          <a:prstGeom prst="ellipse">
            <a:avLst/>
          </a:prstGeom>
          <a:solidFill>
            <a:srgbClr val="F2A154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7821" y="2543861"/>
            <a:ext cx="307238" cy="30723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230880" y="3154680"/>
            <a:ext cx="1341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2A1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3230880" y="3429000"/>
            <a:ext cx="1341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Steps 6–7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4858512" y="2313432"/>
            <a:ext cx="768096" cy="768096"/>
          </a:xfrm>
          <a:prstGeom prst="ellipse">
            <a:avLst/>
          </a:prstGeom>
          <a:solidFill>
            <a:srgbClr val="A98B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8941" y="2543861"/>
            <a:ext cx="307238" cy="307238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4572000" y="3154680"/>
            <a:ext cx="1341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A98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Extend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4572000" y="3429000"/>
            <a:ext cx="1341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Steps 8–9</a:t>
            </a:r>
            <a:endParaRPr lang="en-US" sz="1000" dirty="0"/>
          </a:p>
        </p:txBody>
      </p:sp>
      <p:sp>
        <p:nvSpPr>
          <p:cNvPr id="22" name="Shape 16"/>
          <p:cNvSpPr/>
          <p:nvPr/>
        </p:nvSpPr>
        <p:spPr>
          <a:xfrm>
            <a:off x="6199632" y="2313432"/>
            <a:ext cx="768096" cy="768096"/>
          </a:xfrm>
          <a:prstGeom prst="ellipse">
            <a:avLst/>
          </a:prstGeom>
          <a:solidFill>
            <a:srgbClr val="8A93BD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0061" y="2543861"/>
            <a:ext cx="307238" cy="307238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5913120" y="3154680"/>
            <a:ext cx="1341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8A93B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Sharpen</a:t>
            </a:r>
            <a:endParaRPr lang="en-US" sz="1300" dirty="0"/>
          </a:p>
        </p:txBody>
      </p:sp>
      <p:sp>
        <p:nvSpPr>
          <p:cNvPr id="25" name="Text 18"/>
          <p:cNvSpPr/>
          <p:nvPr/>
        </p:nvSpPr>
        <p:spPr>
          <a:xfrm>
            <a:off x="5913120" y="3429000"/>
            <a:ext cx="1341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Upkeep</a:t>
            </a:r>
            <a:endParaRPr lang="en-US" sz="1000" dirty="0"/>
          </a:p>
        </p:txBody>
      </p:sp>
      <p:sp>
        <p:nvSpPr>
          <p:cNvPr id="26" name="Shape 19"/>
          <p:cNvSpPr/>
          <p:nvPr/>
        </p:nvSpPr>
        <p:spPr>
          <a:xfrm>
            <a:off x="7540752" y="2313432"/>
            <a:ext cx="768096" cy="768096"/>
          </a:xfrm>
          <a:prstGeom prst="ellipse">
            <a:avLst/>
          </a:prstGeom>
          <a:solidFill>
            <a:srgbClr val="F5C451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2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1181" y="2543861"/>
            <a:ext cx="307238" cy="307238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7254240" y="3154680"/>
            <a:ext cx="1341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</a:t>
            </a:r>
            <a:endParaRPr lang="en-US" sz="1300" dirty="0"/>
          </a:p>
        </p:txBody>
      </p:sp>
      <p:sp>
        <p:nvSpPr>
          <p:cNvPr id="29" name="Text 21"/>
          <p:cNvSpPr/>
          <p:nvPr/>
        </p:nvSpPr>
        <p:spPr>
          <a:xfrm>
            <a:off x="7254240" y="3429000"/>
            <a:ext cx="1341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5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</a:t>
            </a:r>
            <a:endParaRPr lang="en-US" sz="1000" dirty="0"/>
          </a:p>
        </p:txBody>
      </p:sp>
      <p:sp>
        <p:nvSpPr>
          <p:cNvPr id="30" name="Text 22"/>
          <p:cNvSpPr/>
          <p:nvPr/>
        </p:nvSpPr>
        <p:spPr>
          <a:xfrm>
            <a:off x="548640" y="4343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Gold = where you are right now  ·  green ring = done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16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 ·  STEPS 1–2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7086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Step 1 — Install Hermes Agent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900416" y="457200"/>
            <a:ext cx="694944" cy="694944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1101" y="637885"/>
            <a:ext cx="333573" cy="33357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" y="137160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the way you like to work — both reach the same place. Works on Windows, macOS &amp; Linux.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566928" y="1874520"/>
            <a:ext cx="3840480" cy="2697480"/>
          </a:xfrm>
          <a:prstGeom prst="roundRect">
            <a:avLst>
              <a:gd name="adj" fmla="val 339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822960" y="2130552"/>
            <a:ext cx="603504" cy="603504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871" y="2287463"/>
            <a:ext cx="289682" cy="28968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36192" y="2203704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Desktop app  ·  GUI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877824" y="2953512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Download the installer for your OS</a:t>
            </a:r>
            <a:endParaRPr lang="en-US" sz="12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through Providers, Model, Skills</a:t>
            </a:r>
            <a:endParaRPr lang="en-US" sz="12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Settings panes — no terminal needed</a:t>
            </a:r>
            <a:endParaRPr lang="en-US" sz="12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(one config value via CLI later)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4681728" y="1874520"/>
            <a:ext cx="3840480" cy="2697480"/>
          </a:xfrm>
          <a:prstGeom prst="roundRect">
            <a:avLst>
              <a:gd name="adj" fmla="val 3390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937760" y="2130552"/>
            <a:ext cx="603504" cy="603504"/>
          </a:xfrm>
          <a:prstGeom prst="roundRect">
            <a:avLst>
              <a:gd name="adj" fmla="val 26000"/>
            </a:avLst>
          </a:prstGeom>
          <a:solidFill>
            <a:srgbClr val="3FCF8E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4671" y="2287463"/>
            <a:ext cx="289682" cy="28968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650992" y="2203704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Terminal  ·  CLI</a:t>
            </a:r>
            <a:endParaRPr lang="en-US" sz="1500" dirty="0"/>
          </a:p>
        </p:txBody>
      </p:sp>
      <p:sp>
        <p:nvSpPr>
          <p:cNvPr id="16" name="Text 11"/>
          <p:cNvSpPr/>
          <p:nvPr/>
        </p:nvSpPr>
        <p:spPr>
          <a:xfrm>
            <a:off x="4992624" y="2953512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via the one-line script</a:t>
            </a:r>
            <a:endParaRPr lang="en-US" sz="12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hermes init  to set things up</a:t>
            </a:r>
            <a:endParaRPr lang="en-US" sz="12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by command</a:t>
            </a:r>
            <a:endParaRPr lang="en-US" sz="12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Great for servers &amp; homelabs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16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 ·  STEPS 1–2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7086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Step 2 — Connect a model (the brain)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900416" y="457200"/>
            <a:ext cx="694944" cy="694944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1101" y="637885"/>
            <a:ext cx="333573" cy="333573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66928" y="1371600"/>
            <a:ext cx="8010144" cy="566928"/>
          </a:xfrm>
          <a:prstGeom prst="roundRect">
            <a:avLst>
              <a:gd name="adj" fmla="val 16129"/>
            </a:avLst>
          </a:prstGeom>
          <a:solidFill>
            <a:srgbClr val="212C5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13232" y="1463040"/>
            <a:ext cx="384048" cy="384048"/>
          </a:xfrm>
          <a:prstGeom prst="roundRect">
            <a:avLst>
              <a:gd name="adj" fmla="val 26000"/>
            </a:avLst>
          </a:prstGeom>
          <a:solidFill>
            <a:srgbClr val="F5C451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084" y="1562892"/>
            <a:ext cx="184343" cy="184343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25296" y="1371600"/>
            <a:ext cx="7223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hard rule:  </a:t>
            </a:r>
            <a:pPr indent="0" marL="0">
              <a:buNone/>
            </a:pPr>
            <a:r>
              <a:rPr lang="en-US" sz="12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Hermes needs a model with at least </a:t>
            </a:r>
            <a:pPr indent="0" marL="0">
              <a:buNone/>
            </a:pPr>
            <a:r>
              <a:rPr lang="en-US" sz="12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64,000 tokens of context</a:t>
            </a:r>
            <a:pPr indent="0" marL="0">
              <a:buNone/>
            </a:pPr>
            <a:r>
              <a:rPr lang="en-US" sz="120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Most cloud models clear it; local models need their window raised.</a:t>
            </a:r>
            <a:endParaRPr lang="en-US" sz="1200" dirty="0"/>
          </a:p>
        </p:txBody>
      </p:sp>
      <p:sp>
        <p:nvSpPr>
          <p:cNvPr id="10" name="Shape 6"/>
          <p:cNvSpPr/>
          <p:nvPr/>
        </p:nvSpPr>
        <p:spPr>
          <a:xfrm>
            <a:off x="566928" y="2194560"/>
            <a:ext cx="3840480" cy="2377440"/>
          </a:xfrm>
          <a:prstGeom prst="roundRect">
            <a:avLst>
              <a:gd name="adj" fmla="val 3846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822960" y="2450592"/>
            <a:ext cx="603504" cy="603504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871" y="2607503"/>
            <a:ext cx="289682" cy="28968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536192" y="2523744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A — Cloud</a:t>
            </a:r>
            <a:endParaRPr lang="en-US" sz="1550" dirty="0"/>
          </a:p>
        </p:txBody>
      </p:sp>
      <p:sp>
        <p:nvSpPr>
          <p:cNvPr id="14" name="Text 9"/>
          <p:cNvSpPr/>
          <p:nvPr/>
        </p:nvSpPr>
        <p:spPr>
          <a:xfrm>
            <a:off x="877824" y="3273552"/>
            <a:ext cx="32461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Easiest. Nothing to install, no hardware worries. Free tiers (Google AI Studio, OpenRouter, Groq) need no card and clear 64K easily. Start here.</a:t>
            </a:r>
            <a:endParaRPr lang="en-US" sz="1250" dirty="0"/>
          </a:p>
        </p:txBody>
      </p:sp>
      <p:sp>
        <p:nvSpPr>
          <p:cNvPr id="15" name="Shape 10"/>
          <p:cNvSpPr/>
          <p:nvPr/>
        </p:nvSpPr>
        <p:spPr>
          <a:xfrm>
            <a:off x="4681728" y="2194560"/>
            <a:ext cx="3840480" cy="2377440"/>
          </a:xfrm>
          <a:prstGeom prst="roundRect">
            <a:avLst>
              <a:gd name="adj" fmla="val 3846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4937760" y="2450592"/>
            <a:ext cx="603504" cy="603504"/>
          </a:xfrm>
          <a:prstGeom prst="roundRect">
            <a:avLst>
              <a:gd name="adj" fmla="val 26000"/>
            </a:avLst>
          </a:prstGeom>
          <a:solidFill>
            <a:srgbClr val="3FCF8E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1" y="2607503"/>
            <a:ext cx="289682" cy="28968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650992" y="2523744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B — Local</a:t>
            </a:r>
            <a:endParaRPr lang="en-US" sz="1550" dirty="0"/>
          </a:p>
        </p:txBody>
      </p:sp>
      <p:sp>
        <p:nvSpPr>
          <p:cNvPr id="19" name="Text 13"/>
          <p:cNvSpPr/>
          <p:nvPr/>
        </p:nvSpPr>
        <p:spPr>
          <a:xfrm>
            <a:off x="4992624" y="3273552"/>
            <a:ext cx="32461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Private, offline, free forever — but bounded by your hardware. Run via Ollama once you want your wiki to stay on your own machine.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16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 ·  STEPS 1–2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7086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Choosing a model — free &amp; fast first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900416" y="457200"/>
            <a:ext cx="694944" cy="694944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1101" y="637885"/>
            <a:ext cx="333573" cy="33357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" y="137160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Priority for beginners: get it working at $0, learn the workflow, optimise later. No credit card needed.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566928" y="1920240"/>
            <a:ext cx="2468880" cy="1874520"/>
          </a:xfrm>
          <a:prstGeom prst="roundRect">
            <a:avLst>
              <a:gd name="adj" fmla="val 4878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1499616" y="2157984"/>
            <a:ext cx="603504" cy="603504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527" y="2314895"/>
            <a:ext cx="289682" cy="28968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58368" y="2871216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AI Studio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658368" y="316382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3FCF8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Gemini 2.5 Flash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658368" y="34015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~1,500 req/day · 1M context</a:t>
            </a:r>
            <a:endParaRPr lang="en-US" sz="1050" dirty="0"/>
          </a:p>
        </p:txBody>
      </p:sp>
      <p:sp>
        <p:nvSpPr>
          <p:cNvPr id="13" name="Text 9"/>
          <p:cNvSpPr/>
          <p:nvPr/>
        </p:nvSpPr>
        <p:spPr>
          <a:xfrm>
            <a:off x="658368" y="3621024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first stop</a:t>
            </a:r>
            <a:endParaRPr lang="en-US" sz="950" dirty="0"/>
          </a:p>
        </p:txBody>
      </p:sp>
      <p:sp>
        <p:nvSpPr>
          <p:cNvPr id="14" name="Shape 10"/>
          <p:cNvSpPr/>
          <p:nvPr/>
        </p:nvSpPr>
        <p:spPr>
          <a:xfrm>
            <a:off x="3538728" y="1920240"/>
            <a:ext cx="2468880" cy="1874520"/>
          </a:xfrm>
          <a:prstGeom prst="roundRect">
            <a:avLst>
              <a:gd name="adj" fmla="val 4878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471416" y="2157984"/>
            <a:ext cx="603504" cy="603504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8327" y="2314895"/>
            <a:ext cx="289682" cy="28968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630168" y="2871216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OpenRouter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3630168" y="316382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3FCF8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28+ :free models</a:t>
            </a:r>
            <a:endParaRPr lang="en-US" sz="1050" dirty="0"/>
          </a:p>
        </p:txBody>
      </p:sp>
      <p:sp>
        <p:nvSpPr>
          <p:cNvPr id="19" name="Text 14"/>
          <p:cNvSpPr/>
          <p:nvPr/>
        </p:nvSpPr>
        <p:spPr>
          <a:xfrm>
            <a:off x="3630168" y="34015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req/min · one key</a:t>
            </a:r>
            <a:endParaRPr lang="en-US" sz="1050" dirty="0"/>
          </a:p>
        </p:txBody>
      </p:sp>
      <p:sp>
        <p:nvSpPr>
          <p:cNvPr id="20" name="Text 15"/>
          <p:cNvSpPr/>
          <p:nvPr/>
        </p:nvSpPr>
        <p:spPr>
          <a:xfrm>
            <a:off x="3630168" y="3621024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Easiest to swap</a:t>
            </a:r>
            <a:endParaRPr lang="en-US" sz="950" dirty="0"/>
          </a:p>
        </p:txBody>
      </p:sp>
      <p:sp>
        <p:nvSpPr>
          <p:cNvPr id="21" name="Shape 16"/>
          <p:cNvSpPr/>
          <p:nvPr/>
        </p:nvSpPr>
        <p:spPr>
          <a:xfrm>
            <a:off x="6510528" y="1920240"/>
            <a:ext cx="2468880" cy="1874520"/>
          </a:xfrm>
          <a:prstGeom prst="roundRect">
            <a:avLst>
              <a:gd name="adj" fmla="val 4878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7443216" y="2157984"/>
            <a:ext cx="603504" cy="603504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0127" y="2314895"/>
            <a:ext cx="289682" cy="289682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601968" y="2871216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Groq</a:t>
            </a:r>
            <a:endParaRPr lang="en-US" sz="1400" dirty="0"/>
          </a:p>
        </p:txBody>
      </p:sp>
      <p:sp>
        <p:nvSpPr>
          <p:cNvPr id="25" name="Text 19"/>
          <p:cNvSpPr/>
          <p:nvPr/>
        </p:nvSpPr>
        <p:spPr>
          <a:xfrm>
            <a:off x="6601968" y="316382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3FCF8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Llama · Qwen · DeepSeek</a:t>
            </a:r>
            <a:endParaRPr lang="en-US" sz="1050" dirty="0"/>
          </a:p>
        </p:txBody>
      </p:sp>
      <p:sp>
        <p:nvSpPr>
          <p:cNvPr id="26" name="Text 20"/>
          <p:cNvSpPr/>
          <p:nvPr/>
        </p:nvSpPr>
        <p:spPr>
          <a:xfrm>
            <a:off x="6601968" y="34015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Hundreds of tok/s</a:t>
            </a:r>
            <a:endParaRPr lang="en-US" sz="1050" dirty="0"/>
          </a:p>
        </p:txBody>
      </p:sp>
      <p:sp>
        <p:nvSpPr>
          <p:cNvPr id="27" name="Text 21"/>
          <p:cNvSpPr/>
          <p:nvPr/>
        </p:nvSpPr>
        <p:spPr>
          <a:xfrm>
            <a:off x="6601968" y="3621024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F5C4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Fastest free</a:t>
            </a:r>
            <a:endParaRPr lang="en-US" sz="950" dirty="0"/>
          </a:p>
        </p:txBody>
      </p:sp>
      <p:sp>
        <p:nvSpPr>
          <p:cNvPr id="28" name="Shape 22"/>
          <p:cNvSpPr/>
          <p:nvPr/>
        </p:nvSpPr>
        <p:spPr>
          <a:xfrm>
            <a:off x="566928" y="3977640"/>
            <a:ext cx="8010144" cy="566928"/>
          </a:xfrm>
          <a:prstGeom prst="roundRect">
            <a:avLst>
              <a:gd name="adj" fmla="val 16129"/>
            </a:avLst>
          </a:prstGeom>
          <a:solidFill>
            <a:srgbClr val="212C5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713232" y="4069080"/>
            <a:ext cx="384048" cy="384048"/>
          </a:xfrm>
          <a:prstGeom prst="roundRect">
            <a:avLst>
              <a:gd name="adj" fmla="val 26000"/>
            </a:avLst>
          </a:prstGeom>
          <a:solidFill>
            <a:srgbClr val="F2A154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084" y="4168932"/>
            <a:ext cx="184343" cy="184343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1225296" y="3977640"/>
            <a:ext cx="7223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A1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 trade-off:  </a:t>
            </a:r>
            <a:pPr indent="0" marL="0">
              <a:buNone/>
            </a:pPr>
            <a:r>
              <a:rPr lang="en-US" sz="11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tiers are usually funded by training on your prompts. Fine for learning — keep truly private material out, or go local.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16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 ·  STEPS 1–2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7086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CEFFA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Local models — does your hardware fit?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900416" y="457200"/>
            <a:ext cx="694944" cy="694944"/>
          </a:xfrm>
          <a:prstGeom prst="roundRect">
            <a:avLst>
              <a:gd name="adj" fmla="val 26000"/>
            </a:avLst>
          </a:prstGeom>
          <a:solidFill>
            <a:srgbClr val="5161FF"/>
          </a:solidFill>
          <a:ln/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1101" y="637885"/>
            <a:ext cx="333573" cy="33357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" y="137160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Fit follows your VRAM (or Mac unified memory) at standard Q4 4-bit. Speed is set by memory bandwidth.</a:t>
            </a:r>
            <a:endParaRPr lang="en-US" sz="125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566928" y="1965960"/>
          <a:ext cx="4114800" cy="25603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Shape 4"/>
          <p:cNvSpPr/>
          <p:nvPr/>
        </p:nvSpPr>
        <p:spPr>
          <a:xfrm>
            <a:off x="4937760" y="2011680"/>
            <a:ext cx="3639312" cy="512064"/>
          </a:xfrm>
          <a:prstGeom prst="roundRect">
            <a:avLst>
              <a:gd name="adj" fmla="val 17857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9" name="Shape 5"/>
          <p:cNvSpPr/>
          <p:nvPr/>
        </p:nvSpPr>
        <p:spPr>
          <a:xfrm>
            <a:off x="5102352" y="2185416"/>
            <a:ext cx="164592" cy="164592"/>
          </a:xfrm>
          <a:prstGeom prst="ellipse">
            <a:avLst/>
          </a:prstGeom>
          <a:solidFill>
            <a:srgbClr val="8A93BD"/>
          </a:solidFill>
          <a:ln/>
        </p:spPr>
      </p:sp>
      <p:sp>
        <p:nvSpPr>
          <p:cNvPr id="10" name="Text 6"/>
          <p:cNvSpPr/>
          <p:nvPr/>
        </p:nvSpPr>
        <p:spPr>
          <a:xfrm>
            <a:off x="5358384" y="2048256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CPU / 8GB RAM</a:t>
            </a:r>
            <a:endParaRPr lang="en-US" sz="1150" dirty="0"/>
          </a:p>
        </p:txBody>
      </p:sp>
      <p:sp>
        <p:nvSpPr>
          <p:cNvPr id="11" name="Text 7"/>
          <p:cNvSpPr/>
          <p:nvPr/>
        </p:nvSpPr>
        <p:spPr>
          <a:xfrm>
            <a:off x="5358384" y="2276856"/>
            <a:ext cx="3108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1–3B  ·  testing only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4937760" y="2633472"/>
            <a:ext cx="3639312" cy="512064"/>
          </a:xfrm>
          <a:prstGeom prst="roundRect">
            <a:avLst>
              <a:gd name="adj" fmla="val 17857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5102352" y="2807208"/>
            <a:ext cx="164592" cy="164592"/>
          </a:xfrm>
          <a:prstGeom prst="ellipse">
            <a:avLst/>
          </a:prstGeom>
          <a:solidFill>
            <a:srgbClr val="5161FF"/>
          </a:solidFill>
          <a:ln/>
        </p:spPr>
      </p:sp>
      <p:sp>
        <p:nvSpPr>
          <p:cNvPr id="14" name="Text 10"/>
          <p:cNvSpPr/>
          <p:nvPr/>
        </p:nvSpPr>
        <p:spPr>
          <a:xfrm>
            <a:off x="5358384" y="2670048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8GB VRAM / 16GB Mac</a:t>
            </a:r>
            <a:endParaRPr lang="en-US" sz="1150" dirty="0"/>
          </a:p>
        </p:txBody>
      </p:sp>
      <p:sp>
        <p:nvSpPr>
          <p:cNvPr id="15" name="Text 11"/>
          <p:cNvSpPr/>
          <p:nvPr/>
        </p:nvSpPr>
        <p:spPr>
          <a:xfrm>
            <a:off x="5358384" y="2898648"/>
            <a:ext cx="3108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7–9B  ·  Llama 3.1 8B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4937760" y="3255264"/>
            <a:ext cx="3639312" cy="512064"/>
          </a:xfrm>
          <a:prstGeom prst="roundRect">
            <a:avLst>
              <a:gd name="adj" fmla="val 17857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5102352" y="3429000"/>
            <a:ext cx="164592" cy="164592"/>
          </a:xfrm>
          <a:prstGeom prst="ellipse">
            <a:avLst/>
          </a:prstGeom>
          <a:solidFill>
            <a:srgbClr val="3FCF8E"/>
          </a:solidFill>
          <a:ln/>
        </p:spPr>
      </p:sp>
      <p:sp>
        <p:nvSpPr>
          <p:cNvPr id="18" name="Text 14"/>
          <p:cNvSpPr/>
          <p:nvPr/>
        </p:nvSpPr>
        <p:spPr>
          <a:xfrm>
            <a:off x="5358384" y="3291840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12–16GB VRAM</a:t>
            </a:r>
            <a:endParaRPr lang="en-US" sz="1150" dirty="0"/>
          </a:p>
        </p:txBody>
      </p:sp>
      <p:sp>
        <p:nvSpPr>
          <p:cNvPr id="19" name="Text 15"/>
          <p:cNvSpPr/>
          <p:nvPr/>
        </p:nvSpPr>
        <p:spPr>
          <a:xfrm>
            <a:off x="5358384" y="3520440"/>
            <a:ext cx="3108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12–14B  ·  the sweet spot</a:t>
            </a:r>
            <a:endParaRPr lang="en-US" sz="1050" dirty="0"/>
          </a:p>
        </p:txBody>
      </p:sp>
      <p:sp>
        <p:nvSpPr>
          <p:cNvPr id="20" name="Shape 16"/>
          <p:cNvSpPr/>
          <p:nvPr/>
        </p:nvSpPr>
        <p:spPr>
          <a:xfrm>
            <a:off x="4937760" y="3877056"/>
            <a:ext cx="3639312" cy="512064"/>
          </a:xfrm>
          <a:prstGeom prst="roundRect">
            <a:avLst>
              <a:gd name="adj" fmla="val 17857"/>
            </a:avLst>
          </a:prstGeom>
          <a:solidFill>
            <a:srgbClr val="1A2247"/>
          </a:solidFill>
          <a:ln w="12700">
            <a:solidFill>
              <a:srgbClr val="2C3768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22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5102352" y="4050792"/>
            <a:ext cx="164592" cy="164592"/>
          </a:xfrm>
          <a:prstGeom prst="ellipse">
            <a:avLst/>
          </a:prstGeom>
          <a:solidFill>
            <a:srgbClr val="A98BFF"/>
          </a:solidFill>
          <a:ln/>
        </p:spPr>
      </p:sp>
      <p:sp>
        <p:nvSpPr>
          <p:cNvPr id="22" name="Text 18"/>
          <p:cNvSpPr/>
          <p:nvPr/>
        </p:nvSpPr>
        <p:spPr>
          <a:xfrm>
            <a:off x="5358384" y="3913632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CEF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24GB (3090/4090/5090)</a:t>
            </a:r>
            <a:endParaRPr lang="en-US" sz="1150" dirty="0"/>
          </a:p>
        </p:txBody>
      </p:sp>
      <p:sp>
        <p:nvSpPr>
          <p:cNvPr id="23" name="Text 19"/>
          <p:cNvSpPr/>
          <p:nvPr/>
        </p:nvSpPr>
        <p:spPr>
          <a:xfrm>
            <a:off x="5358384" y="4142232"/>
            <a:ext cx="3108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AA3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27–32B  ·  nears cloud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 a Second Brain with Hermes Agent</dc:title>
  <dc:subject>PptxGenJS Presentation</dc:subject>
  <dc:creator>BuildingBloCS</dc:creator>
  <cp:lastModifiedBy>BuildingBloCS</cp:lastModifiedBy>
  <cp:revision>1</cp:revision>
  <dcterms:created xsi:type="dcterms:W3CDTF">2026-06-16T07:49:57Z</dcterms:created>
  <dcterms:modified xsi:type="dcterms:W3CDTF">2026-06-16T07:49:57Z</dcterms:modified>
</cp:coreProperties>
</file>